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BCC1656-D629-4DF0-B757-4A0522A1D8E9}">
  <a:tblStyle styleId="{9BCC1656-D629-4DF0-B757-4A0522A1D8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hyperlink" Target="https://earthdata.nasa.gov/earth-observation-data/near-real-time/firms/active-fire-dat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earthdata.nasa.gov/earth-observation-data/near-real-time/firms/active-fire-data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://www.worldpop.org.uk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Tracking fires worldwide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729625" y="3172900"/>
            <a:ext cx="7688100" cy="12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Juliana Aguilar</a:t>
            </a:r>
            <a:endParaRPr b="1">
              <a:solidFill>
                <a:srgbClr val="434343"/>
              </a:solidFill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Lucía Delgado</a:t>
            </a:r>
            <a:endParaRPr b="1">
              <a:solidFill>
                <a:srgbClr val="434343"/>
              </a:solidFill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Jorge Quintero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729450" y="2143800"/>
            <a:ext cx="73374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January 23th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 sz="1800">
                <a:solidFill>
                  <a:srgbClr val="000000"/>
                </a:solidFill>
                <a:highlight>
                  <a:srgbClr val="FFFFFF"/>
                </a:highlight>
              </a:rPr>
              <a:t>Provide a geographical visualization of fires around the world and contrast them with spatial data of human settlements</a:t>
            </a:r>
            <a:endParaRPr b="1"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Daily updates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Useful to enhance resource allocation, particularly in organizations providing assistance to vulnerable populations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Extensions include tracking forest fires, land-clearing fires, and others</a:t>
            </a:r>
            <a:endParaRPr sz="1800"/>
          </a:p>
        </p:txBody>
      </p:sp>
      <p:sp>
        <p:nvSpPr>
          <p:cNvPr id="94" name="Shape 9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Thermal anomalies</a:t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29450" y="2078875"/>
            <a:ext cx="3810000" cy="17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MODIS (Moderate Resolution Imaging Spectroradiometer)</a:t>
            </a:r>
            <a:endParaRPr b="1" sz="1400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The thermal anomalies are represented by the center of a 1km pixel that is flagged as containing one or more fires within the pixel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Updated daily</a:t>
            </a:r>
            <a:endParaRPr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100" y="1765000"/>
            <a:ext cx="2646200" cy="2984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729450" y="4461250"/>
            <a:ext cx="2939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sz="1300" u="sng">
                <a:solidFill>
                  <a:srgbClr val="1155CC"/>
                </a:solidFill>
                <a:hlinkClick r:id="rId4"/>
              </a:rPr>
              <a:t>https://earthdata.nasa.gov</a:t>
            </a:r>
            <a:r>
              <a:rPr lang="en" sz="1300">
                <a:highlight>
                  <a:schemeClr val="lt1"/>
                </a:highlight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Thermal anomalies</a:t>
            </a:r>
            <a:endParaRPr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729450" y="2078875"/>
            <a:ext cx="438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VIIR</a:t>
            </a:r>
            <a:r>
              <a:rPr b="1" lang="en" sz="1400"/>
              <a:t>S (Visible Infrared Imaging Radiometer Suite)</a:t>
            </a:r>
            <a:endParaRPr b="1" sz="1400"/>
          </a:p>
          <a:p>
            <a:pPr indent="-317500" lvl="0" marL="457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Full global coverage every 12 hours from the VIIRS sensor aboard a NASA satellite. </a:t>
            </a:r>
            <a:r>
              <a:rPr lang="en" sz="1400">
                <a:solidFill>
                  <a:srgbClr val="000000"/>
                </a:solidFill>
              </a:rPr>
              <a:t>Updated daily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Provides a greater sensitivity to detect fires of relatively small areas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750 m spatial resolution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6950" y="2158650"/>
            <a:ext cx="3429355" cy="25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729450" y="4448100"/>
            <a:ext cx="4383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sz="1300" u="sng">
                <a:solidFill>
                  <a:srgbClr val="1155CC"/>
                </a:solidFill>
                <a:hlinkClick r:id="rId4"/>
              </a:rPr>
              <a:t>https://earthdata.nasa.gov</a:t>
            </a:r>
            <a:r>
              <a:rPr lang="en" sz="1300">
                <a:highlight>
                  <a:schemeClr val="lt1"/>
                </a:highlight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</a:t>
            </a:r>
            <a:r>
              <a:rPr lang="en"/>
              <a:t> High resolution population distribution maps</a:t>
            </a:r>
            <a:endParaRPr/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729450" y="2248175"/>
            <a:ext cx="4015500" cy="20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Worldpop</a:t>
            </a:r>
            <a:endParaRPr b="1"/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Estimates of the number of people living in each 100x100m in developing countries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Integrates census, survey, satellite and GIS data in a machine learning framework.</a:t>
            </a:r>
            <a:endParaRPr sz="1400"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7350" y="2006250"/>
            <a:ext cx="4094250" cy="269838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729450" y="4356250"/>
            <a:ext cx="4383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sz="1300" u="sng">
                <a:solidFill>
                  <a:srgbClr val="1155CC"/>
                </a:solidFill>
                <a:highlight>
                  <a:schemeClr val="lt1"/>
                </a:highlight>
                <a:hlinkClick r:id="rId4"/>
              </a:rPr>
              <a:t>http://www.worldpop.org.uk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Outcome</a:t>
            </a:r>
            <a:endParaRPr/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729450" y="2078875"/>
            <a:ext cx="4313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User friendly user platform that allows users to extract maps and data at the country level.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User will be able to obtain a map and download shapefiles for a specific country. </a:t>
            </a:r>
            <a:endParaRPr sz="1800"/>
          </a:p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8425" y="3164650"/>
            <a:ext cx="2093575" cy="131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/>
        </p:nvSpPr>
        <p:spPr>
          <a:xfrm>
            <a:off x="5696875" y="1414050"/>
            <a:ext cx="15849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SELECT COUNTRY: </a:t>
            </a:r>
            <a:endParaRPr b="1" sz="1000"/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4">
            <a:alphaModFix/>
          </a:blip>
          <a:srcRect b="36796" l="0" r="0" t="0"/>
          <a:stretch/>
        </p:blipFill>
        <p:spPr>
          <a:xfrm>
            <a:off x="5935563" y="1742088"/>
            <a:ext cx="2019300" cy="116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Steps: </a:t>
            </a:r>
            <a:endParaRPr/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727650" y="1908425"/>
            <a:ext cx="7688700" cy="26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Merge archive data for fires with human settlement data. This code will be built in a way such that information on fires is easily updated. 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lphaL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Outcome: </a:t>
            </a: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Map and a csv file.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Generate a code that performs Web scraping to extract thermo anomalies data from NASA’s webpage.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ial"/>
              <a:buAutoNum type="alphaL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Outcome: </a:t>
            </a: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Data in a format that is ready to be used by code made in step 2. 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Generate interactive platform</a:t>
            </a:r>
            <a:endParaRPr sz="18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graphicFrame>
        <p:nvGraphicFramePr>
          <p:cNvPr id="145" name="Shape 145"/>
          <p:cNvGraphicFramePr/>
          <p:nvPr/>
        </p:nvGraphicFramePr>
        <p:xfrm>
          <a:off x="785788" y="1804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{9BCC1656-D629-4DF0-B757-4A0522A1D8E9}</a:tableStyleId>
              </a:tblPr>
              <a:tblGrid>
                <a:gridCol w="2874500"/>
                <a:gridCol w="501800"/>
                <a:gridCol w="501800"/>
                <a:gridCol w="501800"/>
                <a:gridCol w="501800"/>
                <a:gridCol w="501800"/>
                <a:gridCol w="501800"/>
                <a:gridCol w="501800"/>
                <a:gridCol w="1534325"/>
              </a:tblGrid>
              <a:tr h="8935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Activity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  <a:tc gridSpan="7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Week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  <a:tc hMerge="1"/>
                <a:tc hMerge="1"/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Responsible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/>
                </a:tc>
              </a:tr>
              <a:tr h="3559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7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8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9</a:t>
                      </a:r>
                      <a:endParaRPr b="1"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 vMerge="1"/>
              </a:tr>
              <a:tr h="5460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I. Data Collection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200"/>
                        <a:buFont typeface="Lato"/>
                        <a:buAutoNum type="alphaUcPeriod"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Thermal anomalies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666666"/>
                        </a:buClr>
                        <a:buSzPts val="1200"/>
                        <a:buFont typeface="Lato"/>
                        <a:buAutoNum type="alphaUcPeriod"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Population distribution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LD &amp; JQ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JA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II. </a:t>
                      </a: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Overlap maps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JA &amp; LD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6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III.  Web scraping: thermal anomalies 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JQ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456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IV. User friendly  platform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66666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JA &amp; LD</a:t>
                      </a:r>
                      <a:endParaRPr sz="1200">
                        <a:solidFill>
                          <a:srgbClr val="66666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6" name="Shape 1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</a:t>
            </a:r>
            <a:endParaRPr/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729450" y="2078875"/>
            <a:ext cx="3571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GIS</a:t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Geopandas and Pyqgis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(spatial data analysis)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Gdal and Fiona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(for reading and writing different geospatial data formats)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Pyshp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(for reading and writing shapefiles)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Pyproj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(to convert between different projections of geospatial data)</a:t>
            </a:r>
            <a:endParaRPr sz="1200"/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5143025" y="2078875"/>
            <a:ext cx="3571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Interactive Visualization</a:t>
            </a:r>
            <a:endParaRPr sz="2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Geoplotlib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Bokeh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GeoViews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Plotly </a:t>
            </a:r>
            <a:endParaRPr b="1"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